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comments/comment19.xml" ContentType="application/vnd.openxmlformats-officedocument.presentationml.comment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omments/comment8.xml" ContentType="application/vnd.openxmlformats-officedocument.presentationml.comment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comments/comment15.xml" ContentType="application/vnd.openxmlformats-officedocument.presentationml.comment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s/comment4.xml" ContentType="application/vnd.openxmlformats-officedocument.presentationml.comments+xml"/>
  <Override PartName="/ppt/comments/comment11.xml" ContentType="application/vnd.openxmlformats-officedocument.presentationml.comment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comments/comment9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8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comments/comment7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6.xml" ContentType="application/vnd.openxmlformats-officedocument.presentationml.comment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4.xml" ContentType="application/vnd.openxmlformats-officedocument.presentationml.comment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comments/comment10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comments/comment17.xml" ContentType="application/vnd.openxmlformats-officedocument.presentationml.comment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comments/comment6.xml" ContentType="application/vnd.openxmlformats-officedocument.presentationml.comments+xml"/>
  <Override PartName="/ppt/comments/comment13.xml" ContentType="application/vnd.openxmlformats-officedocument.presentationml.comment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66"/>
  </p:notesMasterIdLst>
  <p:handoutMasterIdLst>
    <p:handoutMasterId r:id="rId67"/>
  </p:handoutMasterIdLst>
  <p:sldIdLst>
    <p:sldId id="1055" r:id="rId2"/>
    <p:sldId id="1056" r:id="rId3"/>
    <p:sldId id="1244" r:id="rId4"/>
    <p:sldId id="1057" r:id="rId5"/>
    <p:sldId id="1067" r:id="rId6"/>
    <p:sldId id="1068" r:id="rId7"/>
    <p:sldId id="1069" r:id="rId8"/>
    <p:sldId id="1230" r:id="rId9"/>
    <p:sldId id="1169" r:id="rId10"/>
    <p:sldId id="1245" r:id="rId11"/>
    <p:sldId id="1246" r:id="rId12"/>
    <p:sldId id="1247" r:id="rId13"/>
    <p:sldId id="1170" r:id="rId14"/>
    <p:sldId id="1171" r:id="rId15"/>
    <p:sldId id="1229" r:id="rId16"/>
    <p:sldId id="1213" r:id="rId17"/>
    <p:sldId id="1249" r:id="rId18"/>
    <p:sldId id="1215" r:id="rId19"/>
    <p:sldId id="1217" r:id="rId20"/>
    <p:sldId id="1216" r:id="rId21"/>
    <p:sldId id="1266" r:id="rId22"/>
    <p:sldId id="1070" r:id="rId23"/>
    <p:sldId id="1248" r:id="rId24"/>
    <p:sldId id="1166" r:id="rId25"/>
    <p:sldId id="1167" r:id="rId26"/>
    <p:sldId id="1242" r:id="rId27"/>
    <p:sldId id="1071" r:id="rId28"/>
    <p:sldId id="1250" r:id="rId29"/>
    <p:sldId id="1251" r:id="rId30"/>
    <p:sldId id="1252" r:id="rId31"/>
    <p:sldId id="1074" r:id="rId32"/>
    <p:sldId id="1236" r:id="rId33"/>
    <p:sldId id="1237" r:id="rId34"/>
    <p:sldId id="1253" r:id="rId35"/>
    <p:sldId id="1243" r:id="rId36"/>
    <p:sldId id="1226" r:id="rId37"/>
    <p:sldId id="1227" r:id="rId38"/>
    <p:sldId id="1228" r:id="rId39"/>
    <p:sldId id="1239" r:id="rId40"/>
    <p:sldId id="1240" r:id="rId41"/>
    <p:sldId id="1072" r:id="rId42"/>
    <p:sldId id="1168" r:id="rId43"/>
    <p:sldId id="1254" r:id="rId44"/>
    <p:sldId id="1225" r:id="rId45"/>
    <p:sldId id="1223" r:id="rId46"/>
    <p:sldId id="1224" r:id="rId47"/>
    <p:sldId id="1235" r:id="rId48"/>
    <p:sldId id="1255" r:id="rId49"/>
    <p:sldId id="1241" r:id="rId50"/>
    <p:sldId id="1127" r:id="rId51"/>
    <p:sldId id="1256" r:id="rId52"/>
    <p:sldId id="1257" r:id="rId53"/>
    <p:sldId id="1138" r:id="rId54"/>
    <p:sldId id="1139" r:id="rId55"/>
    <p:sldId id="1238" r:id="rId56"/>
    <p:sldId id="1140" r:id="rId57"/>
    <p:sldId id="1258" r:id="rId58"/>
    <p:sldId id="1259" r:id="rId59"/>
    <p:sldId id="1260" r:id="rId60"/>
    <p:sldId id="1261" r:id="rId61"/>
    <p:sldId id="1262" r:id="rId62"/>
    <p:sldId id="1263" r:id="rId63"/>
    <p:sldId id="1264" r:id="rId64"/>
    <p:sldId id="1265" r:id="rId65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3" name="Abishek" initials="AR [55]" lastIdx="1" clrIdx="22"/>
  <p:cmAuthor id="1" name="Mary Conlee" initials="MC" lastIdx="1" clrIdx="0"/>
  <p:cmAuthor id="24" name="Abishek" initials="AR [56]" lastIdx="1" clrIdx="23"/>
  <p:cmAuthor id="2" name="Mark Kerzner" initials="MK" lastIdx="6" clrIdx="1"/>
  <p:cmAuthor id="25" name="Abishek" initials="AR [57]" lastIdx="1" clrIdx="24"/>
  <p:cmAuthor id="3" name="Mary Beth Conlee" initials="MBC" lastIdx="7" clrIdx="2"/>
  <p:cmAuthor id="26" name="Abishek" initials="AR [58]" lastIdx="1" clrIdx="25"/>
  <p:cmAuthor id="4" name="Michelle" initials="M" lastIdx="5" clrIdx="3"/>
  <p:cmAuthor id="27" name="Abishek" initials="AR [59]" lastIdx="1" clrIdx="26"/>
  <p:cmAuthor id="5" name="Tricia Murphy" initials="TM" lastIdx="4" clrIdx="4">
    <p:extLst/>
  </p:cmAuthor>
  <p:cmAuthor id="6" name="Abishek" initials="AR [8]" lastIdx="1" clrIdx="5"/>
  <p:cmAuthor id="7" name="Abishek" initials="AR [10]" lastIdx="1" clrIdx="6"/>
  <p:cmAuthor id="8" name="Abishek" initials="AR [11]" lastIdx="1" clrIdx="7"/>
  <p:cmAuthor id="9" name="Abishek" initials="AR [12]" lastIdx="1" clrIdx="8"/>
  <p:cmAuthor id="10" name="Abishek" initials="AR [21]" lastIdx="1" clrIdx="9"/>
  <p:cmAuthor id="11" name="Abishek" initials="AR [23]" lastIdx="1" clrIdx="10"/>
  <p:cmAuthor id="12" name="Abishek" initials="AR [20]" lastIdx="1" clrIdx="11"/>
  <p:cmAuthor id="13" name="Abishek" initials="AR [26]" lastIdx="1" clrIdx="12"/>
  <p:cmAuthor id="14" name="Abishek" initials="AR [27]" lastIdx="1" clrIdx="13"/>
  <p:cmAuthor id="15" name="Abishek" initials="AR [28]" lastIdx="1" clrIdx="14"/>
  <p:cmAuthor id="16" name="Abishek" initials="AR [42]" lastIdx="1" clrIdx="15"/>
  <p:cmAuthor id="17" name="Abishek" initials="AR [45]" lastIdx="1" clrIdx="16"/>
  <p:cmAuthor id="18" name="Abishek" initials="AR [48]" lastIdx="1" clrIdx="17"/>
  <p:cmAuthor id="19" name="Abishek" initials="AR [49]" lastIdx="1" clrIdx="18"/>
  <p:cmAuthor id="20" name="Abishek" initials="AR [52]" lastIdx="1" clrIdx="19"/>
  <p:cmAuthor id="21" name="Abishek" initials="AR [53]" lastIdx="1" clrIdx="20"/>
  <p:cmAuthor id="22" name="Abishek" initials="AR [54]" lastIdx="1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588" autoAdjust="0"/>
    <p:restoredTop sz="85973" autoAdjust="0"/>
  </p:normalViewPr>
  <p:slideViewPr>
    <p:cSldViewPr>
      <p:cViewPr varScale="1">
        <p:scale>
          <a:sx n="62" d="100"/>
          <a:sy n="62" d="100"/>
        </p:scale>
        <p:origin x="-1758" y="204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80" d="100"/>
          <a:sy n="80" d="100"/>
        </p:scale>
        <p:origin x="3296" y="144"/>
      </p:cViewPr>
      <p:guideLst>
        <p:guide orient="horz" pos="3024"/>
        <p:guide pos="23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11:35:52.374" idx="1">
    <p:pos x="10" y="10"/>
    <p:text>Slide addition at this location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14:06:05.560" idx="1">
    <p:pos x="10" y="10"/>
    <p:text>Lab numbers were not at all matching with slides - This is a different convention now, but it can be easily modified to your previous convention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8-08-07T14:14:10.540" idx="1">
    <p:pos x="10" y="10"/>
    <p:text>Slide addition at this location - To show what a Jupyter notebook looks like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18-08-07T14:14:44.806" idx="1">
    <p:pos x="10" y="10"/>
    <p:text>Slide addition at this location - To give links for installation and visual cues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14:17:03.460" idx="1">
    <p:pos x="10" y="10"/>
    <p:text>Lab numbers were not at all matching with slides - This is a different convention now, but it can be easily modified to your previous convention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14:18:03.176" idx="1">
    <p:pos x="10" y="10"/>
    <p:text>Slide addition at this location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14:18:16.435" idx="1">
    <p:pos x="10" y="10"/>
    <p:text>Slide addition at this location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14:18:20.698" idx="1">
    <p:pos x="10" y="10"/>
    <p:text>Slide addition at this location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14:18:24.093" idx="1">
    <p:pos x="10" y="10"/>
    <p:text>Slide addition at this location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14:18:27.353" idx="1">
    <p:pos x="10" y="10"/>
    <p:text>Slide addition at this location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14:18:30.888" idx="1">
    <p:pos x="10" y="10"/>
    <p:text>Slide addition at this location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11:37:27.810" idx="1">
    <p:pos x="10" y="10"/>
    <p:text>Slide addition at this location</p:tex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14:18:34.286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11:37:42.565" idx="1">
    <p:pos x="10" y="10"/>
    <p:text>Slide addition at this location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11:42:50.564" idx="1">
    <p:pos x="10" y="10"/>
    <p:text>Slide addition at this location - to compare length of code for a simple hello world program in different languages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11:45:01.558" idx="1">
    <p:pos x="10" y="10"/>
    <p:text>More links and image added for visual connection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11:47:40.208" idx="1">
    <p:pos x="10" y="10"/>
    <p:text>Slide addition at this location - using the python console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11:59:29.223" idx="1">
    <p:pos x="10" y="10"/>
    <p:text>Lab numbers were not at all matching with slides - This is a different convention now, but it can be easily modified to your previous convention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8-08-07T13:40:17.277" idx="1">
    <p:pos x="10" y="10"/>
    <p:text>Lab numbers were not at all matching with slides - This is a different convention now, but it can be easily modified to your previous convention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14:03:20.012" idx="1">
    <p:pos x="10" y="10"/>
    <p:text>Minor edits - image wasn't displaying, added PyDev link, added image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767671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40318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030013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59634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17489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05779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95144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81859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186257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47226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976967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69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9769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97968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was called Python because of Guido’s fascination with the Monty Python TV show. Python’s association with snakes gave rise to snake-like names, such as Anaconda.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455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97968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7254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72546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65128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pyder-ide/spyder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pydev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install" TargetMode="External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2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?token=YOURTOKEN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zeppelin.apache.org/" TargetMode="External"/><Relationship Id="rId2" Type="http://schemas.openxmlformats.org/officeDocument/2006/relationships/hyperlink" Target="http://www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6.xml"/><Relationship Id="rId5" Type="http://schemas.openxmlformats.org/officeDocument/2006/relationships/image" Target="../media/image15.png"/><Relationship Id="rId4" Type="http://schemas.openxmlformats.org/officeDocument/2006/relationships/hyperlink" Target="https://www.oracle.com/technetwork/java/javase/downloads/index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share.io/stackups/jupyter-vs-zeppelin" TargetMode="External"/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772" y="2285992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598" y="3500438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</a:t>
            </a:r>
            <a:r>
              <a:rPr lang="en-US" sz="2800" kern="0" dirty="0" smtClean="0"/>
              <a:t>Notebook</a:t>
            </a:r>
          </a:p>
          <a:p>
            <a:pPr marL="404813" lvl="1" indent="0" algn="r">
              <a:buNone/>
            </a:pPr>
            <a:r>
              <a:rPr lang="en-US" sz="2800" kern="0" dirty="0" smtClean="0"/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kern="0" dirty="0"/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791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2583A-9BB3-3E4D-A2F9-B02C1025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F45022-1332-C142-A7A7-01157CF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v1.x : Not used, (1994-2000)</a:t>
            </a:r>
          </a:p>
          <a:p>
            <a:r>
              <a:rPr lang="en-US" dirty="0"/>
              <a:t>Python v.2.x: Still Used! (2000-2007+)</a:t>
            </a:r>
          </a:p>
          <a:p>
            <a:pPr lvl="1"/>
            <a:r>
              <a:rPr lang="en-US" dirty="0"/>
              <a:t>Still some older libraries are Python 2.x only</a:t>
            </a:r>
          </a:p>
          <a:p>
            <a:pPr lvl="1"/>
            <a:r>
              <a:rPr lang="en-US" dirty="0"/>
              <a:t>Lots of older legacy code</a:t>
            </a:r>
          </a:p>
          <a:p>
            <a:pPr lvl="1"/>
            <a:r>
              <a:rPr lang="en-US" dirty="0"/>
              <a:t>Most new features back-ported into Python 2.x</a:t>
            </a:r>
          </a:p>
          <a:p>
            <a:r>
              <a:rPr lang="en-US" dirty="0"/>
              <a:t>Python x.3.x: Current Version(2007-Present)</a:t>
            </a:r>
          </a:p>
          <a:p>
            <a:pPr lvl="1"/>
            <a:r>
              <a:rPr lang="en-US" dirty="0"/>
              <a:t>Most new features</a:t>
            </a:r>
          </a:p>
          <a:p>
            <a:pPr lvl="1"/>
            <a:r>
              <a:rPr lang="en-US" dirty="0"/>
              <a:t>Most libraries support python 3 </a:t>
            </a:r>
            <a:r>
              <a:rPr lang="en-US" dirty="0" smtClean="0"/>
              <a:t>now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54C18E-3449-754F-84CC-68C903149A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83AE5-E854-F84B-B047-ADE6B095F0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31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1671F-D28A-D34E-9FC5-DA28239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 Incompatibilities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CCA184FA-48E9-B44B-B378-1748E15E1B8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3" y="822325"/>
          <a:ext cx="8902701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550">
                  <a:extLst>
                    <a:ext uri="{9D8B030D-6E8A-4147-A177-3AD203B41FA5}">
                      <a16:colId xmlns:a16="http://schemas.microsoft.com/office/drawing/2014/main" xmlns="" val="348384647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230984941"/>
                    </a:ext>
                  </a:extLst>
                </a:gridCol>
                <a:gridCol w="3308351">
                  <a:extLst>
                    <a:ext uri="{9D8B030D-6E8A-4147-A177-3AD203B41FA5}">
                      <a16:colId xmlns:a16="http://schemas.microsoft.com/office/drawing/2014/main" xmlns="" val="610991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08064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800" dirty="0"/>
                        <a:t>print </a:t>
                      </a:r>
                      <a:r>
                        <a:rPr lang="en-US" sz="1800" dirty="0" smtClean="0"/>
                        <a:t>semantics</a:t>
                      </a:r>
                    </a:p>
                    <a:p>
                      <a:r>
                        <a:rPr lang="en-US" sz="1800" b="1" dirty="0" smtClean="0"/>
                        <a:t>(important)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Statement</a:t>
                      </a:r>
                      <a:endParaRPr lang="en-US" sz="1800" dirty="0"/>
                    </a:p>
                    <a:p>
                      <a:r>
                        <a:rPr lang="en-US" sz="1800" dirty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print </a:t>
                      </a:r>
                      <a:r>
                        <a:rPr lang="en-US" sz="1800" dirty="0" smtClean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x</a:t>
                      </a:r>
                    </a:p>
                    <a:p>
                      <a:r>
                        <a:rPr lang="en-US" sz="1800" dirty="0" smtClean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# no parenthesis</a:t>
                      </a:r>
                      <a:endParaRPr lang="en-US" sz="1800" dirty="0">
                        <a:latin typeface="Lucida Sans Typewriter" charset="0"/>
                        <a:ea typeface="Lucida Sans Typewriter" charset="0"/>
                        <a:cs typeface="Lucida Sans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function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rint(x)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# note parenthesis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Lucida Sans Typewriter" charset="0"/>
                        <a:ea typeface="Lucida Sans Typewriter" charset="0"/>
                        <a:cs typeface="Lucida Sans Typewrit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001748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input vs </a:t>
                      </a:r>
                      <a:r>
                        <a:rPr lang="en-US" sz="1800" dirty="0" err="1"/>
                        <a:t>raw_input</a:t>
                      </a:r>
                      <a:r>
                        <a:rPr lang="en-US" sz="1800" dirty="0" smtClean="0"/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(important)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input() evaluates input as </a:t>
                      </a:r>
                      <a:r>
                        <a:rPr lang="en-US" sz="1800" dirty="0" smtClean="0"/>
                        <a:t>code.</a:t>
                      </a:r>
                    </a:p>
                    <a:p>
                      <a:r>
                        <a:rPr lang="en-US" sz="1800" dirty="0" err="1" smtClean="0"/>
                        <a:t>raw_input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/>
                        <a:t>returns data as string()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</a:t>
                      </a:r>
                      <a:r>
                        <a:rPr lang="en-US" sz="1800" dirty="0" smtClean="0"/>
                        <a:t>nput</a:t>
                      </a:r>
                      <a:r>
                        <a:rPr lang="en-US" sz="1800" dirty="0"/>
                        <a:t>() returns data as </a:t>
                      </a:r>
                      <a:r>
                        <a:rPr lang="en-US" sz="1800" dirty="0" smtClean="0"/>
                        <a:t>string</a:t>
                      </a:r>
                    </a:p>
                    <a:p>
                      <a:r>
                        <a:rPr lang="en-US" sz="1800" dirty="0" smtClean="0"/>
                        <a:t>There </a:t>
                      </a:r>
                      <a:r>
                        <a:rPr lang="en-US" sz="1800" dirty="0"/>
                        <a:t>is no </a:t>
                      </a:r>
                      <a:r>
                        <a:rPr lang="en-US" sz="1800" dirty="0" err="1"/>
                        <a:t>raw_input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24168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function in </a:t>
                      </a:r>
                      <a:r>
                        <a:rPr lang="en-US" sz="1800" dirty="0" err="1"/>
                        <a:t>functools</a:t>
                      </a:r>
                      <a:r>
                        <a:rPr lang="en-US" sz="1800" dirty="0"/>
                        <a:t>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Specified annotation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User-defined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14843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separate “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” (ascii) vs ”</a:t>
                      </a:r>
                      <a:r>
                        <a:rPr lang="en-US" sz="1800" dirty="0" err="1"/>
                        <a:t>unicode</a:t>
                      </a:r>
                      <a:r>
                        <a:rPr lang="en-US" sz="1800" dirty="0"/>
                        <a:t>”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All strings are internally stored as </a:t>
                      </a:r>
                      <a:r>
                        <a:rPr lang="en-US" sz="1800" dirty="0" smtClean="0"/>
                        <a:t>Unicode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86983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Integer </a:t>
                      </a:r>
                      <a:r>
                        <a:rPr lang="en-US" sz="1800" dirty="0" smtClean="0"/>
                        <a:t>Division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(important)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/ 2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/ 2 = </a:t>
                      </a:r>
                      <a:r>
                        <a:rPr lang="en-US" sz="1800" dirty="0" smtClean="0"/>
                        <a:t>2.5</a:t>
                      </a:r>
                    </a:p>
                    <a:p>
                      <a:r>
                        <a:rPr lang="en-US" sz="1800" dirty="0" smtClean="0"/>
                        <a:t># </a:t>
                      </a:r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 to float auto-conversion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5 // 2 = </a:t>
                      </a:r>
                      <a:r>
                        <a:rPr lang="en-US" sz="1800" dirty="0" smtClean="0"/>
                        <a:t>2</a:t>
                      </a:r>
                    </a:p>
                    <a:p>
                      <a:r>
                        <a:rPr lang="en-US" sz="1800" dirty="0" smtClean="0"/>
                        <a:t># note </a:t>
                      </a:r>
                      <a:r>
                        <a:rPr lang="en-US" sz="1800" dirty="0"/>
                        <a:t>the </a:t>
                      </a:r>
                      <a:r>
                        <a:rPr lang="en-US" sz="1800" dirty="0" smtClean="0"/>
                        <a:t>// for</a:t>
                      </a:r>
                      <a:r>
                        <a:rPr lang="en-US" sz="1800" baseline="0" dirty="0" smtClean="0"/>
                        <a:t> integer division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32174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2828A9-36CC-494D-98B1-719AA0D6D6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47FCD4-8A63-DD46-ABA0-39834572B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532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EFF819-86BC-A44B-894D-81EF7A88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Python 2 or Python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749D50-A93D-3548-9034-862D895A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use python 2 </a:t>
            </a:r>
            <a:r>
              <a:rPr lang="en-US" b="1" dirty="0"/>
              <a:t>only</a:t>
            </a:r>
            <a:r>
              <a:rPr lang="en-US" dirty="0"/>
              <a:t> if you have the </a:t>
            </a:r>
            <a:r>
              <a:rPr lang="en-US" dirty="0" smtClean="0"/>
              <a:t>following:</a:t>
            </a:r>
            <a:endParaRPr lang="en-US" dirty="0"/>
          </a:p>
          <a:p>
            <a:pPr lvl="1"/>
            <a:r>
              <a:rPr lang="en-US" dirty="0"/>
              <a:t>You inherit a large codebase of legacy python 2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You need a python package that only supports python </a:t>
            </a:r>
            <a:r>
              <a:rPr lang="en-US" dirty="0" smtClean="0"/>
              <a:t>2</a:t>
            </a:r>
            <a:endParaRPr lang="en-US" dirty="0"/>
          </a:p>
          <a:p>
            <a:pPr lvl="2"/>
            <a:r>
              <a:rPr lang="en-US" dirty="0"/>
              <a:t>(These are becoming increasingly rare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The community will continue to support Python 2 </a:t>
            </a:r>
            <a:r>
              <a:rPr lang="en-US" dirty="0" smtClean="0"/>
              <a:t>indefinitely</a:t>
            </a:r>
            <a:endParaRPr lang="en-US" dirty="0"/>
          </a:p>
          <a:p>
            <a:pPr lvl="2"/>
            <a:r>
              <a:rPr lang="en-US" dirty="0"/>
              <a:t>But new features will always show up in Python 3 </a:t>
            </a:r>
            <a:r>
              <a:rPr lang="en-US" dirty="0" smtClean="0"/>
              <a:t>first</a:t>
            </a:r>
            <a:endParaRPr lang="en-US" dirty="0"/>
          </a:p>
          <a:p>
            <a:r>
              <a:rPr lang="en-US" dirty="0"/>
              <a:t>Python 3 is the future (and present) of </a:t>
            </a:r>
            <a:r>
              <a:rPr lang="en-US" dirty="0" smtClean="0"/>
              <a:t>Python</a:t>
            </a:r>
            <a:endParaRPr lang="en-US" dirty="0"/>
          </a:p>
          <a:p>
            <a:pPr lvl="1"/>
            <a:r>
              <a:rPr lang="en-US" dirty="0"/>
              <a:t>New development done </a:t>
            </a:r>
            <a:r>
              <a:rPr lang="en-US" dirty="0" smtClean="0"/>
              <a:t>here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5D7AB3-9D2E-DE41-98D6-518A092A60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70F72E-26BF-FE4D-B929-A0E51244A2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863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2469E9-6666-0A4E-BF8F-5DD1449A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6319E5F3-C7B2-8041-AF5D-C0E320850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058051059"/>
              </p:ext>
            </p:extLst>
          </p:nvPr>
        </p:nvGraphicFramePr>
        <p:xfrm>
          <a:off x="234950" y="822325"/>
          <a:ext cx="89027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0">
                  <a:extLst>
                    <a:ext uri="{9D8B030D-6E8A-4147-A177-3AD203B41FA5}">
                      <a16:colId xmlns="" xmlns:a16="http://schemas.microsoft.com/office/drawing/2014/main" val="3629049949"/>
                    </a:ext>
                  </a:extLst>
                </a:gridCol>
                <a:gridCol w="4451350">
                  <a:extLst>
                    <a:ext uri="{9D8B030D-6E8A-4147-A177-3AD203B41FA5}">
                      <a16:colId xmlns="" xmlns:a16="http://schemas.microsoft.com/office/drawing/2014/main" val="130831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28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 Purpose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 for Statistics and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613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Object-Oriented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Mixed Paradigm: Procedural/Functional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051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Package Repository: </a:t>
                      </a:r>
                      <a:r>
                        <a:rPr lang="en-US" dirty="0" err="1"/>
                        <a:t>PyPI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Huge Package Repository; CRAN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7105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972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Uses various editors, 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Rstudio</a:t>
                      </a:r>
                      <a:r>
                        <a:rPr lang="en-US" dirty="0"/>
                        <a:t> is highly integrated IDE for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265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Favored by Computer Scientists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Favored By Statisticians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700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Summary</a:t>
                      </a:r>
                      <a:r>
                        <a:rPr lang="en-US" dirty="0"/>
                        <a:t>: General Purpose Language now used widely in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Summary</a:t>
                      </a:r>
                      <a:r>
                        <a:rPr lang="en-US" dirty="0"/>
                        <a:t>: Specialized Language for Statistical Programming now used widely in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7880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1153FB-5293-0F43-9BA8-AA70C116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63689C-0D2C-DD46-A8BD-A09D20A4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6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22635E-8530-744F-BC2A-E17D74CB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Java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BC1079EA-6E04-F44F-89CC-E8C3026EA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06040235"/>
              </p:ext>
            </p:extLst>
          </p:nvPr>
        </p:nvGraphicFramePr>
        <p:xfrm>
          <a:off x="234950" y="822325"/>
          <a:ext cx="8902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0">
                  <a:extLst>
                    <a:ext uri="{9D8B030D-6E8A-4147-A177-3AD203B41FA5}">
                      <a16:colId xmlns="" xmlns:a16="http://schemas.microsoft.com/office/drawing/2014/main" val="4026311488"/>
                    </a:ext>
                  </a:extLst>
                </a:gridCol>
                <a:gridCol w="4451350">
                  <a:extLst>
                    <a:ext uri="{9D8B030D-6E8A-4147-A177-3AD203B41FA5}">
                      <a16:colId xmlns="" xmlns:a16="http://schemas.microsoft.com/office/drawing/2014/main" val="2292233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510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Dynamically Typed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Statically Typed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0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 REPL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67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Can’t build dependencies into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build dependencies into a FAT JAR.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370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for interactive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“productionizing” analytics.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901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Relatively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(but not as fast as native code).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844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Interpreted (from bytecode)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JIT compiled.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0532177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F53C8A-C07D-CC48-91AE-43A199EF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9F5ECFB-6CD7-444D-AA5D-62D8F2D8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92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12255-0900-734A-A5D8-D2293DD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vs </a:t>
            </a:r>
            <a:r>
              <a:rPr lang="en-US" dirty="0" err="1"/>
              <a:t>Javascript</a:t>
            </a:r>
            <a:r>
              <a:rPr lang="en-US" dirty="0"/>
              <a:t>/Node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13ADD02A-DEAA-4743-BBB8-F908789A5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64143814"/>
              </p:ext>
            </p:extLst>
          </p:nvPr>
        </p:nvGraphicFramePr>
        <p:xfrm>
          <a:off x="234950" y="822325"/>
          <a:ext cx="8902701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67">
                  <a:extLst>
                    <a:ext uri="{9D8B030D-6E8A-4147-A177-3AD203B41FA5}">
                      <a16:colId xmlns="" xmlns:a16="http://schemas.microsoft.com/office/drawing/2014/main" val="2368425082"/>
                    </a:ext>
                  </a:extLst>
                </a:gridCol>
                <a:gridCol w="2967567">
                  <a:extLst>
                    <a:ext uri="{9D8B030D-6E8A-4147-A177-3AD203B41FA5}">
                      <a16:colId xmlns="" xmlns:a16="http://schemas.microsoft.com/office/drawing/2014/main" val="484040195"/>
                    </a:ext>
                  </a:extLst>
                </a:gridCol>
                <a:gridCol w="2967567">
                  <a:extLst>
                    <a:ext uri="{9D8B030D-6E8A-4147-A177-3AD203B41FA5}">
                      <a16:colId xmlns="" xmlns:a16="http://schemas.microsoft.com/office/drawing/2014/main" val="186261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Javascript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350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516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Interpreted from Bytecode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V8: Interpreted from Bytecode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1050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 client-side code in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90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 server side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(using </a:t>
                      </a:r>
                      <a:r>
                        <a:rPr lang="en-US" dirty="0" err="1"/>
                        <a:t>node.js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33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869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 pip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 </a:t>
                      </a:r>
                      <a:r>
                        <a:rPr lang="en-US" dirty="0" err="1"/>
                        <a:t>npm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829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Legibility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Generally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very unreadable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9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use native code in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common.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6748524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science, data science, AI/machine learning, data munging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web services and back-end for web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852725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9F0114-0421-204D-BB62-7DEFEF16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135E31-2878-344F-9D4C-D22F6F7B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774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E47F41-E87D-CF46-8D6D-13E4A998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5156F5-5BB0-0A45-85AC-16B59D81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Most popular language in 2018 on Stack Overflow</a:t>
            </a:r>
          </a:p>
          <a:p>
            <a:pPr lvl="1"/>
            <a:r>
              <a:rPr lang="en-US" dirty="0"/>
              <a:t>(Other than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48E246C-D558-CB45-B995-F9A1F5B3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A1CDDF-5889-5343-BD4B-0B89D407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48347B-0629-6B4F-951A-0E428146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710612"/>
            <a:ext cx="7162800" cy="4982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382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“Hello, world!” comparison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2940"/>
          <a:stretch/>
        </p:blipFill>
        <p:spPr>
          <a:xfrm>
            <a:off x="114304" y="884016"/>
            <a:ext cx="4800599" cy="56691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5585"/>
          <a:stretch/>
        </p:blipFill>
        <p:spPr>
          <a:xfrm>
            <a:off x="4914903" y="803106"/>
            <a:ext cx="4255253" cy="57439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057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8AA2E1-A6C6-7042-B7A1-3339A67F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52C2B7-AE4C-7C43-8798-06A5C6E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Python?</a:t>
            </a:r>
          </a:p>
          <a:p>
            <a:endParaRPr lang="en-US" dirty="0"/>
          </a:p>
          <a:p>
            <a:r>
              <a:rPr lang="en-US" dirty="0"/>
              <a:t>Python is very commonly used in the following areas:</a:t>
            </a:r>
          </a:p>
          <a:p>
            <a:pPr lvl="1"/>
            <a:r>
              <a:rPr lang="en-US" dirty="0"/>
              <a:t>Web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Web Scraping 	</a:t>
            </a:r>
            <a:endParaRPr lang="en-US" dirty="0"/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System Automation Tasks</a:t>
            </a:r>
          </a:p>
          <a:p>
            <a:pPr lvl="1"/>
            <a:r>
              <a:rPr lang="en-US" dirty="0"/>
              <a:t>Scientific Programming</a:t>
            </a:r>
          </a:p>
          <a:p>
            <a:pPr lvl="1"/>
            <a:r>
              <a:rPr lang="en-US" dirty="0"/>
              <a:t>Data Analysis / Data Science</a:t>
            </a:r>
          </a:p>
          <a:p>
            <a:pPr lvl="1"/>
            <a:r>
              <a:rPr lang="en-US" dirty="0"/>
              <a:t>Machine </a:t>
            </a:r>
            <a:r>
              <a:rPr lang="en-US" dirty="0" smtClean="0"/>
              <a:t>Learning/Deep Learning and </a:t>
            </a:r>
            <a:r>
              <a:rPr lang="en-US" dirty="0"/>
              <a:t>AI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6B7A65-1357-CA41-B64C-9A656559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B9B2009-3EAA-534A-9D4D-F28DF365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748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4E295-9F28-EC44-9004-2683E6AB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Interpreted?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79F12C-571B-C846-B3F0-A0C2DF77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Python (</a:t>
            </a:r>
            <a:r>
              <a:rPr lang="en-US" dirty="0" err="1"/>
              <a:t>CPython</a:t>
            </a:r>
            <a:r>
              <a:rPr lang="en-US" dirty="0"/>
              <a:t>) is </a:t>
            </a:r>
            <a:r>
              <a:rPr lang="en-US" dirty="0">
                <a:solidFill>
                  <a:schemeClr val="accent2"/>
                </a:solidFill>
              </a:rPr>
              <a:t>byte-code</a:t>
            </a:r>
            <a:r>
              <a:rPr lang="en-US" dirty="0"/>
              <a:t> interpreted</a:t>
            </a:r>
          </a:p>
          <a:p>
            <a:pPr lvl="1"/>
            <a:r>
              <a:rPr lang="en-US" dirty="0"/>
              <a:t>This means it will first just-in-time (JIT) compile the code to bytecode. (.</a:t>
            </a:r>
            <a:r>
              <a:rPr lang="en-US" dirty="0" err="1"/>
              <a:t>pyc</a:t>
            </a:r>
            <a:r>
              <a:rPr lang="en-US" dirty="0"/>
              <a:t> code)</a:t>
            </a:r>
          </a:p>
          <a:p>
            <a:pPr lvl="1"/>
            <a:r>
              <a:rPr lang="en-US" dirty="0"/>
              <a:t>Then, it will interpret (rather than compile) the bytecode</a:t>
            </a:r>
          </a:p>
          <a:p>
            <a:pPr lvl="1"/>
            <a:r>
              <a:rPr lang="en-US" dirty="0"/>
              <a:t>This allows for dynamic code and environment.</a:t>
            </a:r>
          </a:p>
          <a:p>
            <a:r>
              <a:rPr lang="en-US" dirty="0" err="1"/>
              <a:t>Cython</a:t>
            </a:r>
            <a:r>
              <a:rPr lang="en-US" dirty="0"/>
              <a:t> (C + Python) is </a:t>
            </a:r>
            <a:r>
              <a:rPr lang="en-US" dirty="0">
                <a:solidFill>
                  <a:schemeClr val="accent2"/>
                </a:solidFill>
              </a:rPr>
              <a:t>compiled</a:t>
            </a:r>
            <a:r>
              <a:rPr lang="en-US" dirty="0"/>
              <a:t> much like C/C++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will first translate the Python code into C/C++</a:t>
            </a:r>
          </a:p>
          <a:p>
            <a:pPr lvl="1"/>
            <a:r>
              <a:rPr lang="en-US" dirty="0"/>
              <a:t>It will then combine that code with custom C/C++ code</a:t>
            </a:r>
          </a:p>
          <a:p>
            <a:pPr lvl="1"/>
            <a:r>
              <a:rPr lang="en-US" dirty="0"/>
              <a:t>It will then compile it into native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5DC746E-34F8-0B48-9B78-69CB0E94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5BF7AA-D0C3-564D-9EFB-ABC0C2D9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520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“The Zen of Python”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2.x vs Python 3.x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Python IDEs</a:t>
            </a:r>
          </a:p>
          <a:p>
            <a:pPr indent="-365760">
              <a:spcBef>
                <a:spcPts val="0"/>
              </a:spcBef>
            </a:pP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150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AEF8E1-9404-A44D-99BA-9FA604E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BA10A3-9154-D047-BF6A-D0C911DC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python code is fairly slow</a:t>
            </a:r>
          </a:p>
          <a:p>
            <a:pPr lvl="1"/>
            <a:r>
              <a:rPr lang="en-US" dirty="0"/>
              <a:t>Faster than purely interpreted languages (LISP, Smalltalk, shell scripts)</a:t>
            </a:r>
          </a:p>
          <a:p>
            <a:pPr lvl="1"/>
            <a:r>
              <a:rPr lang="en-US" dirty="0"/>
              <a:t>But slower than managed languages like Java, .NET</a:t>
            </a:r>
          </a:p>
          <a:p>
            <a:pPr lvl="1"/>
            <a:r>
              <a:rPr lang="en-US" dirty="0"/>
              <a:t>And much slower than pure native code like C/C++/Fortran.</a:t>
            </a:r>
          </a:p>
          <a:p>
            <a:r>
              <a:rPr lang="en-US" dirty="0"/>
              <a:t>Python does allow users to write native code</a:t>
            </a:r>
          </a:p>
          <a:p>
            <a:pPr lvl="1"/>
            <a:r>
              <a:rPr lang="en-US" dirty="0"/>
              <a:t>Python integrates with C, C++, Fortran, etc.</a:t>
            </a:r>
          </a:p>
          <a:p>
            <a:pPr lvl="1"/>
            <a:r>
              <a:rPr lang="en-US" dirty="0"/>
              <a:t>Typically performance sensitive code is written in native code (usually C/C++)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compiler: allows you to mix C, C++ and python code</a:t>
            </a:r>
          </a:p>
          <a:p>
            <a:r>
              <a:rPr lang="en-US" dirty="0"/>
              <a:t>Native code is Fast!</a:t>
            </a:r>
          </a:p>
          <a:p>
            <a:r>
              <a:rPr lang="en-US" dirty="0"/>
              <a:t>Write Native code (C/C++) for performance sensitive parts,</a:t>
            </a:r>
          </a:p>
          <a:p>
            <a:pPr lvl="1"/>
            <a:r>
              <a:rPr lang="en-US" dirty="0"/>
              <a:t>Everything else, pure python!  Much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C9922C2-5EE9-7442-8FF4-327ED196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C91556-9D2C-7845-A333-A403CE51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280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772" y="242886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284" y="3643314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</a:t>
            </a:r>
            <a:r>
              <a:rPr lang="en-US" sz="2800" kern="0" dirty="0" smtClean="0"/>
              <a:t>Notebook</a:t>
            </a:r>
          </a:p>
          <a:p>
            <a:pPr marL="404813" lvl="1" indent="0" algn="r">
              <a:buNone/>
            </a:pPr>
            <a:r>
              <a:rPr lang="en-US" sz="2800" kern="0" dirty="0" smtClean="0"/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kern="0" dirty="0"/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40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149475"/>
          </a:xfrm>
        </p:spPr>
        <p:txBody>
          <a:bodyPr/>
          <a:lstStyle/>
          <a:p>
            <a:r>
              <a:rPr lang="en-US" dirty="0"/>
              <a:t>Recommend downloading Anaconda from Continuum Analytics.</a:t>
            </a:r>
          </a:p>
          <a:p>
            <a:r>
              <a:rPr lang="en-US" dirty="0"/>
              <a:t>Download Free version (</a:t>
            </a:r>
            <a:r>
              <a:rPr lang="en-US" dirty="0" err="1"/>
              <a:t>Ananaconda</a:t>
            </a:r>
            <a:r>
              <a:rPr lang="en-US" dirty="0"/>
              <a:t> Distribution)</a:t>
            </a:r>
          </a:p>
          <a:p>
            <a:r>
              <a:rPr lang="en-US" dirty="0"/>
              <a:t>http://</a:t>
            </a:r>
            <a:r>
              <a:rPr lang="en-US" dirty="0" err="1"/>
              <a:t>www.anaconda.com</a:t>
            </a:r>
            <a:r>
              <a:rPr lang="en-US" dirty="0"/>
              <a:t>/download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2300" y="4912195"/>
            <a:ext cx="2582840" cy="7043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Python runtime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2300" y="3962400"/>
            <a:ext cx="1472859" cy="94979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Anaconda</a:t>
            </a:r>
          </a:p>
        </p:txBody>
      </p:sp>
    </p:spTree>
    <p:extLst>
      <p:ext uri="{BB962C8B-B14F-4D97-AF65-F5344CB8AC3E}">
        <p14:creationId xmlns="" xmlns:p14="http://schemas.microsoft.com/office/powerpoint/2010/main" val="139060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8"/>
            <a:ext cx="8902700" cy="2149475"/>
          </a:xfrm>
        </p:spPr>
        <p:txBody>
          <a:bodyPr>
            <a:normAutofit/>
          </a:bodyPr>
          <a:lstStyle/>
          <a:p>
            <a:r>
              <a:rPr lang="en-US" dirty="0" smtClean="0"/>
              <a:t>We recommend </a:t>
            </a:r>
            <a:r>
              <a:rPr lang="en-US" dirty="0"/>
              <a:t>downloading Anaconda from Continuum Analytics - </a:t>
            </a:r>
            <a:r>
              <a:rPr lang="en-US" dirty="0">
                <a:hlinkClick r:id="rId2"/>
              </a:rPr>
              <a:t>https://www.anaconda.com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</a:t>
            </a:r>
            <a:r>
              <a:rPr lang="en-US" dirty="0" smtClean="0"/>
              <a:t>the free </a:t>
            </a:r>
            <a:r>
              <a:rPr lang="en-US" dirty="0"/>
              <a:t>version </a:t>
            </a:r>
            <a:r>
              <a:rPr lang="en-US" dirty="0" smtClean="0"/>
              <a:t>of Anaconda Distribution for Windows / Mac / Linux at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www.anaconda.com/download</a:t>
            </a:r>
            <a:endParaRPr lang="en-US" dirty="0" smtClean="0"/>
          </a:p>
          <a:p>
            <a:r>
              <a:rPr lang="en-US" dirty="0" smtClean="0"/>
              <a:t>Ensure to get the Python 3.* version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6503" y="3810003"/>
            <a:ext cx="2582840" cy="1654137"/>
            <a:chOff x="3162300" y="3962400"/>
            <a:chExt cx="2582840" cy="1654137"/>
          </a:xfrm>
        </p:grpSpPr>
        <p:sp>
          <p:nvSpPr>
            <p:cNvPr id="6" name="Rectangle 5"/>
            <p:cNvSpPr/>
            <p:nvPr/>
          </p:nvSpPr>
          <p:spPr>
            <a:xfrm>
              <a:off x="3162300" y="4912195"/>
              <a:ext cx="2582840" cy="7043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Python runtime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62300" y="3962400"/>
              <a:ext cx="1472859" cy="949795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Anaconda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96" y="2782749"/>
            <a:ext cx="4505124" cy="39254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233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604011-A3A9-1B45-9BF5-EF26F9F0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5A89EB-2953-D04A-8DD4-E6EB13D3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has hundreds of the most commonly used DS packages already built!</a:t>
            </a:r>
          </a:p>
          <a:p>
            <a:pPr lvl="1"/>
            <a:r>
              <a:rPr lang="en-US" dirty="0"/>
              <a:t>No need for C/C++ compilers </a:t>
            </a:r>
          </a:p>
          <a:p>
            <a:pPr lvl="1"/>
            <a:r>
              <a:rPr lang="en-US" dirty="0"/>
              <a:t>Good for Windows Users! (Hard to build on Windows)</a:t>
            </a:r>
          </a:p>
          <a:p>
            <a:r>
              <a:rPr lang="en-US" dirty="0"/>
              <a:t>Easy to Install Bundle</a:t>
            </a:r>
          </a:p>
          <a:p>
            <a:pPr lvl="1"/>
            <a:r>
              <a:rPr lang="en-US" dirty="0"/>
              <a:t>Platform Native bundling (MSI: Windows, DMG: Mac,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Commercially Available Support</a:t>
            </a:r>
          </a:p>
          <a:p>
            <a:pPr lvl="1"/>
            <a:r>
              <a:rPr lang="en-US" dirty="0"/>
              <a:t>Good for Enterprise Users</a:t>
            </a:r>
          </a:p>
          <a:p>
            <a:pPr lvl="1"/>
            <a:r>
              <a:rPr lang="en-US" dirty="0"/>
              <a:t>Easy for IT Services to “Certify” entire distribution including packages</a:t>
            </a:r>
          </a:p>
          <a:p>
            <a:r>
              <a:rPr lang="en-US" dirty="0"/>
              <a:t>Separate from System Python</a:t>
            </a:r>
          </a:p>
          <a:p>
            <a:pPr lvl="1"/>
            <a:r>
              <a:rPr lang="en-US" dirty="0"/>
              <a:t>Anaconda is separate from your system python</a:t>
            </a:r>
          </a:p>
          <a:p>
            <a:pPr lvl="1"/>
            <a:r>
              <a:rPr lang="en-US" dirty="0"/>
              <a:t>So it won’t break anything else you may be doing on your machine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BD66B4-1918-104D-9A59-7B86FF9F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A43A8D-A66F-2747-9C24-088D5FE1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7187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7F675D-08F0-FB4A-A6E9-88C17348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really need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B6944-3E2D-9144-A53E-AB4178E0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using your system python is fine (if you have one)</a:t>
            </a:r>
          </a:p>
          <a:p>
            <a:r>
              <a:rPr lang="en-US" dirty="0"/>
              <a:t>Most Mac and Linux users already have Python</a:t>
            </a:r>
          </a:p>
          <a:p>
            <a:pPr lvl="1"/>
            <a:r>
              <a:rPr lang="en-US" dirty="0"/>
              <a:t>However, it may not be the latest version</a:t>
            </a:r>
          </a:p>
          <a:p>
            <a:pPr lvl="1"/>
            <a:r>
              <a:rPr lang="en-US" dirty="0"/>
              <a:t>On Linux, python 3.x is often called python3</a:t>
            </a:r>
          </a:p>
          <a:p>
            <a:r>
              <a:rPr lang="en-US" dirty="0"/>
              <a:t>You may want to use ”</a:t>
            </a:r>
            <a:r>
              <a:rPr lang="en-US" dirty="0" err="1"/>
              <a:t>virtualenv</a:t>
            </a:r>
            <a:r>
              <a:rPr lang="en-US" dirty="0"/>
              <a:t>” to create a virtual environment for your data science work</a:t>
            </a:r>
          </a:p>
          <a:p>
            <a:r>
              <a:rPr lang="en-US" dirty="0"/>
              <a:t>You </a:t>
            </a:r>
            <a:r>
              <a:rPr lang="en-US" dirty="0" smtClean="0"/>
              <a:t>will have </a:t>
            </a:r>
            <a:r>
              <a:rPr lang="en-US" dirty="0"/>
              <a:t>to download and install your own packages as-needed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5C0E7C3-D4AC-0F4C-AE07-76DD066E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7A21374-ABB2-D64A-8A17-F5028D2B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610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Install Anaconda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Install Anaconda for Python 3.x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732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158875"/>
          </a:xfrm>
        </p:spPr>
        <p:txBody>
          <a:bodyPr/>
          <a:lstStyle/>
          <a:p>
            <a:r>
              <a:rPr lang="en-US" dirty="0"/>
              <a:t>We can also use Python from console</a:t>
            </a:r>
          </a:p>
          <a:p>
            <a:r>
              <a:rPr lang="en-US" dirty="0"/>
              <a:t>Though </a:t>
            </a:r>
            <a:r>
              <a:rPr lang="en-US" dirty="0" err="1"/>
              <a:t>Spyder</a:t>
            </a:r>
            <a:r>
              <a:rPr lang="en-US" dirty="0"/>
              <a:t> is a much better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650" y="2619713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Python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shell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help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exit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quit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() #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or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-D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146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38202"/>
            <a:ext cx="8902700" cy="1158875"/>
          </a:xfrm>
        </p:spPr>
        <p:txBody>
          <a:bodyPr/>
          <a:lstStyle/>
          <a:p>
            <a:r>
              <a:rPr lang="en-US" dirty="0"/>
              <a:t>We can also use Python from console</a:t>
            </a:r>
          </a:p>
          <a:p>
            <a:r>
              <a:rPr lang="en-US" dirty="0"/>
              <a:t>Though </a:t>
            </a:r>
            <a:r>
              <a:rPr lang="en-US" dirty="0" err="1"/>
              <a:t>Spyder</a:t>
            </a:r>
            <a:r>
              <a:rPr lang="en-US" dirty="0"/>
              <a:t> is a much better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650" y="2619713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Type “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“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get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console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python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Python Shell. Type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help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prompt. Type “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“.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for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exit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from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prompt,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+ D</a:t>
            </a:r>
          </a:p>
          <a:p>
            <a:pPr defTabSz="288941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To exit python, back to the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linux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prompt,</a:t>
            </a:r>
          </a:p>
          <a:p>
            <a:pPr defTabSz="288941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+ D</a:t>
            </a:r>
          </a:p>
        </p:txBody>
      </p:sp>
    </p:spTree>
    <p:extLst>
      <p:ext uri="{BB962C8B-B14F-4D97-AF65-F5344CB8AC3E}">
        <p14:creationId xmlns="" xmlns:p14="http://schemas.microsoft.com/office/powerpoint/2010/main" val="1796755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Install Anaconda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Install Anaconda for Python 3.x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24900" y="6580188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42900" y="6610722"/>
            <a:ext cx="4419600" cy="176213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="" xmlns:p14="http://schemas.microsoft.com/office/powerpoint/2010/main" val="4187325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Get a brief introduction to Python, it’s history, differences from other languages and use cases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Install Python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 about Python Integrated Development Environments (IDEs)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Learn, Install and Use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Learn, Install and Use Zeppelin Notebooks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150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Python REPL Shell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Python REPL </a:t>
            </a:r>
            <a:r>
              <a:rPr lang="mr-IN" dirty="0" smtClean="0">
                <a:ea typeface="ＭＳ Ｐゴシック"/>
                <a:cs typeface="ＭＳ Ｐゴシック"/>
              </a:rPr>
              <a:t>–</a:t>
            </a:r>
            <a:r>
              <a:rPr lang="en-US" dirty="0" smtClean="0">
                <a:ea typeface="ＭＳ Ｐゴシック"/>
                <a:cs typeface="ＭＳ Ｐゴシック"/>
              </a:rPr>
              <a:t> Read Evaluate Print Loop Shell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02__pythonIntro | 2.1-repl.md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5574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Python  REPL (Lab)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4950" y="914400"/>
            <a:ext cx="8763000" cy="224676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prints to screen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print("hello world")</a:t>
            </a:r>
          </a:p>
          <a:p>
            <a:pPr defTabSz="288925"/>
            <a:endParaRPr lang="en-US" sz="20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create variables (= and = are equivalent)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 = 10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b = 3.1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c = "hello world"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F9B6D2C-B5D9-364D-A3BB-CD5A108A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643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Lab: 01-helloworld/1.1-REPL.md</a:t>
            </a:r>
          </a:p>
        </p:txBody>
      </p:sp>
    </p:spTree>
    <p:extLst>
      <p:ext uri="{BB962C8B-B14F-4D97-AF65-F5344CB8AC3E}">
        <p14:creationId xmlns="" xmlns:p14="http://schemas.microsoft.com/office/powerpoint/2010/main" val="21754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7396C9-0AE7-DE45-BB24-0685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4502CB-E95A-874C-ADB9-9AF9179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Python, we can just run the from the command line.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0E9988E-E749-F143-860B-73C26520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BBC8479-3657-504F-A4FE-FE375BAE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4108A1EB-2B23-164E-A071-5B9D7D05D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766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myprogram.py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Hello World!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3A8F7008-36A0-8A49-ABB6-30CF8FAC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" y="1640046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nano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myprogram.py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#!/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usr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env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/python3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print(”Hello World!”)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994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Run a Script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to running a script.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 1.2-Script.md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025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Writing a Python Script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Write a python script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02__pythonIntro | 2.2-script.md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err="1" smtClean="0">
                <a:ea typeface="ＭＳ Ｐゴシック"/>
                <a:cs typeface="ＭＳ Ｐゴシック"/>
              </a:rPr>
              <a:t>helloworld.py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677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Versions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598" y="3786190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</a:t>
            </a:r>
            <a:r>
              <a:rPr lang="en-US" sz="2800" kern="0" dirty="0" smtClean="0"/>
              <a:t>Notebook</a:t>
            </a:r>
          </a:p>
          <a:p>
            <a:pPr marL="404813" lvl="1" indent="0" algn="r">
              <a:buNone/>
            </a:pPr>
            <a:r>
              <a:rPr lang="en-US" sz="2800" kern="0" dirty="0" smtClean="0"/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kern="0" dirty="0"/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2112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2583A-9BB3-3E4D-A2F9-B02C1025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F45022-1332-C142-A7A7-01157CF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v1.x : Not used, (1994-2000)</a:t>
            </a:r>
          </a:p>
          <a:p>
            <a:r>
              <a:rPr lang="en-US" dirty="0"/>
              <a:t>Python v.2.x: Still Used! (2000-2007+)</a:t>
            </a:r>
          </a:p>
          <a:p>
            <a:pPr lvl="1"/>
            <a:r>
              <a:rPr lang="en-US" dirty="0"/>
              <a:t>Still some older libraries are Python 2.x only</a:t>
            </a:r>
          </a:p>
          <a:p>
            <a:pPr lvl="1"/>
            <a:r>
              <a:rPr lang="en-US" dirty="0"/>
              <a:t>Lots of older legacy code</a:t>
            </a:r>
          </a:p>
          <a:p>
            <a:pPr lvl="1"/>
            <a:r>
              <a:rPr lang="en-US" dirty="0"/>
              <a:t>Most new features back-ported into Python 2.x</a:t>
            </a:r>
          </a:p>
          <a:p>
            <a:r>
              <a:rPr lang="en-US" dirty="0"/>
              <a:t>Python x.3.x: Current Version(2007-Present)</a:t>
            </a:r>
          </a:p>
          <a:p>
            <a:pPr lvl="1"/>
            <a:r>
              <a:rPr lang="en-US" dirty="0"/>
              <a:t>Most new features</a:t>
            </a:r>
          </a:p>
          <a:p>
            <a:pPr lvl="1"/>
            <a:r>
              <a:rPr lang="en-US" dirty="0"/>
              <a:t>Most libraries support python 3 now.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954C18E-3449-754F-84CC-68C90314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83AE5-E854-F84B-B047-ADE6B095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8547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1671F-D28A-D34E-9FC5-DA28239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 Incompatibilities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CCA184FA-48E9-B44B-B378-1748E15E1B8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1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67">
                  <a:extLst>
                    <a:ext uri="{9D8B030D-6E8A-4147-A177-3AD203B41FA5}">
                      <a16:colId xmlns="" xmlns:a16="http://schemas.microsoft.com/office/drawing/2014/main" val="3483846470"/>
                    </a:ext>
                  </a:extLst>
                </a:gridCol>
                <a:gridCol w="2967567">
                  <a:extLst>
                    <a:ext uri="{9D8B030D-6E8A-4147-A177-3AD203B41FA5}">
                      <a16:colId xmlns="" xmlns:a16="http://schemas.microsoft.com/office/drawing/2014/main" val="2230984941"/>
                    </a:ext>
                  </a:extLst>
                </a:gridCol>
                <a:gridCol w="2967567">
                  <a:extLst>
                    <a:ext uri="{9D8B030D-6E8A-4147-A177-3AD203B41FA5}">
                      <a16:colId xmlns="" xmlns:a16="http://schemas.microsoft.com/office/drawing/2014/main" val="610991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3080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Statement: </a:t>
                      </a:r>
                    </a:p>
                    <a:p>
                      <a:r>
                        <a:rPr lang="en-US" dirty="0"/>
                        <a:t>print x #no </a:t>
                      </a:r>
                      <a:r>
                        <a:rPr lang="en-US" dirty="0" err="1"/>
                        <a:t>paren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</a:t>
                      </a:r>
                    </a:p>
                    <a:p>
                      <a:r>
                        <a:rPr lang="en-US" dirty="0"/>
                        <a:t>Print(x) #note </a:t>
                      </a:r>
                      <a:r>
                        <a:rPr lang="en-US" dirty="0" err="1"/>
                        <a:t>parens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0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vs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input() evaluates input as code.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 returns data as string()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Input() returns data as string – there is no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241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iterator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538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 in base 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 in </a:t>
                      </a:r>
                      <a:r>
                        <a:rPr lang="en-US" dirty="0" err="1"/>
                        <a:t>functools</a:t>
                      </a:r>
                      <a:r>
                        <a:rPr lang="en-US" dirty="0"/>
                        <a:t>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Specified annotation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User-defined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148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“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” (ascii) vs ”</a:t>
                      </a:r>
                      <a:r>
                        <a:rPr lang="en-US" dirty="0" err="1"/>
                        <a:t>unicode</a:t>
                      </a:r>
                      <a:r>
                        <a:rPr lang="en-US" dirty="0"/>
                        <a:t>”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strings are internally stored as Unicode.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869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/ 2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/ 2 = 2.5 #float convert</a:t>
                      </a:r>
                    </a:p>
                    <a:p>
                      <a:r>
                        <a:rPr lang="en-US" dirty="0"/>
                        <a:t>5 // 2 = 2 #note the //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13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Code (C/C++)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differs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differs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580434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2828A9-36CC-494D-98B1-719AA0D6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47FCD4-8A63-DD46-ABA0-39834572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75391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EFF819-86BC-A44B-894D-81EF7A88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Python 2 or Python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749D50-A93D-3548-9034-862D895A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use python 2 </a:t>
            </a:r>
            <a:r>
              <a:rPr lang="en-US" b="1" dirty="0"/>
              <a:t>only</a:t>
            </a:r>
            <a:r>
              <a:rPr lang="en-US" dirty="0"/>
              <a:t> if you have the following;</a:t>
            </a:r>
          </a:p>
          <a:p>
            <a:pPr lvl="1"/>
            <a:r>
              <a:rPr lang="en-US" dirty="0"/>
              <a:t>You inherit a large codebase of legacy python 2 code.</a:t>
            </a:r>
          </a:p>
          <a:p>
            <a:pPr lvl="1"/>
            <a:r>
              <a:rPr lang="en-US" dirty="0"/>
              <a:t>You need a python package that only supports python 2.</a:t>
            </a:r>
          </a:p>
          <a:p>
            <a:pPr lvl="2"/>
            <a:r>
              <a:rPr lang="en-US" dirty="0"/>
              <a:t>(These are becoming increasingly rare).</a:t>
            </a:r>
          </a:p>
          <a:p>
            <a:pPr lvl="1"/>
            <a:r>
              <a:rPr lang="en-US" dirty="0"/>
              <a:t>The community will continue to support Python 2 indefinitely.</a:t>
            </a:r>
          </a:p>
          <a:p>
            <a:pPr lvl="2"/>
            <a:r>
              <a:rPr lang="en-US" dirty="0"/>
              <a:t>But new features will always show up in Python 3 first.</a:t>
            </a:r>
          </a:p>
          <a:p>
            <a:r>
              <a:rPr lang="en-US" dirty="0"/>
              <a:t>Python 3 is the future (and present) of Python.</a:t>
            </a:r>
          </a:p>
          <a:p>
            <a:pPr lvl="1"/>
            <a:r>
              <a:rPr lang="en-US" dirty="0"/>
              <a:t>New development done here.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5D7AB3-9D2E-DE41-98D6-518A092A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570F72E-26BF-FE4D-B929-A0E51244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1563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34" y="2214554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598" y="3500438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</a:t>
            </a:r>
            <a:r>
              <a:rPr lang="en-US" sz="2800" kern="0" dirty="0" smtClean="0"/>
              <a:t>Notebook</a:t>
            </a:r>
          </a:p>
          <a:p>
            <a:pPr marL="404813" lvl="1" indent="0" algn="r">
              <a:buNone/>
            </a:pPr>
            <a:r>
              <a:rPr lang="en-US" sz="2800" kern="0" dirty="0" smtClean="0"/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kern="0" dirty="0"/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577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772" y="242886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284" y="3643314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</a:t>
            </a:r>
            <a:r>
              <a:rPr lang="en-US" sz="2800" kern="0" dirty="0" smtClean="0"/>
              <a:t>Notebook</a:t>
            </a:r>
          </a:p>
          <a:p>
            <a:pPr marL="404813" lvl="1" indent="0" algn="r">
              <a:buNone/>
            </a:pPr>
            <a:r>
              <a:rPr lang="en-US" sz="2800" kern="0" dirty="0" smtClean="0"/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kern="0" dirty="0"/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404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989055-500D-864A-8D38-B101834A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B5AD07-9C5E-6343-9309-D501522B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Many IDEs</a:t>
            </a:r>
          </a:p>
          <a:p>
            <a:r>
              <a:rPr lang="en-US" dirty="0"/>
              <a:t>We will discuss some common ones:</a:t>
            </a:r>
          </a:p>
          <a:p>
            <a:pPr lvl="1"/>
            <a:r>
              <a:rPr lang="en-US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 err="1"/>
              <a:t>PyDev</a:t>
            </a:r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Sublime Text / Other Text Editors.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F94E50-C6E4-E049-A2B4-990E9CE7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B04827-88D7-654C-923F-7AFEAB25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7451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542338" cy="2911475"/>
          </a:xfrm>
        </p:spPr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-like IDE for data science and scientific programming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Included with </a:t>
            </a:r>
            <a:r>
              <a:rPr lang="en-US" dirty="0" smtClean="0"/>
              <a:t>Anaconda</a:t>
            </a:r>
          </a:p>
          <a:p>
            <a:r>
              <a:rPr lang="en-US" dirty="0" smtClean="0"/>
              <a:t>Website - </a:t>
            </a:r>
            <a:r>
              <a:rPr lang="en-US" dirty="0" smtClean="0">
                <a:hlinkClick r:id="rId2"/>
              </a:rPr>
              <a:t>https://github.com/spyder-ide/spyder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A606EFF-72CC-C84C-B3B2-3D111DD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64" y="2917297"/>
            <a:ext cx="5922972" cy="37216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3280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AA0ED-29BB-FC4A-9642-D386E2B9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25236E-C083-CE41-B783-E8BB49E9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IDEs:</a:t>
            </a:r>
          </a:p>
          <a:p>
            <a:r>
              <a:rPr lang="en-US" dirty="0"/>
              <a:t>Example: PyCharm from JetBrains</a:t>
            </a:r>
          </a:p>
          <a:p>
            <a:r>
              <a:rPr lang="en-US" dirty="0"/>
              <a:t>Pretty Heavyweight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2ACE1C-DB02-3440-87A0-26B4DD17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C6E0E51-18C9-BD49-BBB3-DE89994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30CF98-3C58-4443-91CE-2A58FCE7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16678"/>
            <a:ext cx="7720330" cy="40492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6078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8E34F-F115-DC4A-AB0A-DBDC9DEC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/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0A6C29-9542-9B4B-B3F7-DC2766A8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is an extension to </a:t>
            </a:r>
            <a:r>
              <a:rPr lang="en-US" dirty="0" smtClean="0"/>
              <a:t>eclipse</a:t>
            </a:r>
          </a:p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http://www.pydev.org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5AAFBA-22FF-8E41-A04A-FAFABFA90B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A98701-2206-3947-94E8-2EA723E81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6" y="1905000"/>
            <a:ext cx="7395633" cy="41600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399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A8E34F-F115-DC4A-AB0A-DBDC9DEC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/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0A6C29-9542-9B4B-B3F7-DC2766A8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is an extension to eclipse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5AAFBA-22FF-8E41-A04A-FAFABFA9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A98701-2206-3947-94E8-2EA723E8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1289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360EDF-8EA1-3541-BEDA-CCC6ED1A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8EF099-7AC1-3249-900D-24095C096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the Microsoft Fans out there:</a:t>
            </a:r>
          </a:p>
          <a:p>
            <a:r>
              <a:rPr lang="en-US" dirty="0"/>
              <a:t>Surprisingly lightweight, but fully-featured IDE</a:t>
            </a:r>
            <a:r>
              <a:rPr lang="en-US" dirty="0" smtClean="0"/>
              <a:t>!</a:t>
            </a:r>
          </a:p>
          <a:p>
            <a:r>
              <a:rPr lang="en-US" dirty="0" smtClean="0"/>
              <a:t>Website - </a:t>
            </a:r>
            <a:r>
              <a:rPr lang="en-US" dirty="0" smtClean="0">
                <a:hlinkClick r:id="rId2"/>
              </a:rPr>
              <a:t>https://code.visualstudio.com/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B73951-9C17-504B-805B-65629D2F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44F6926-5A7C-9049-9B38-BE3371D5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A69C13B-6C35-6C44-8875-5051047F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182900"/>
            <a:ext cx="5595950" cy="3989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5676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A78A05-B995-4C43-9B5D-A41CE761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211B70-9B2B-1746-8474-91A5D1E2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just like text editors</a:t>
            </a:r>
          </a:p>
          <a:p>
            <a:pPr lvl="1"/>
            <a:r>
              <a:rPr lang="en-US" dirty="0"/>
              <a:t>Vi(m)</a:t>
            </a:r>
          </a:p>
          <a:p>
            <a:pPr lvl="1"/>
            <a:r>
              <a:rPr lang="en-US" dirty="0"/>
              <a:t>Sublime Text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Lightweight and agile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Limited interactive debugging / breakpoints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C81CC91-F2DD-4047-A120-8CF67EF9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84DC99-FE77-2941-8728-DF6AACED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7672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Spyder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Spyder IDE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 1.3-Spyder.md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33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Spyder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to </a:t>
            </a:r>
            <a:r>
              <a:rPr lang="en-US" dirty="0" err="1">
                <a:ea typeface="ＭＳ Ｐゴシック"/>
                <a:cs typeface="ＭＳ Ｐゴシック"/>
              </a:rPr>
              <a:t>Spyder</a:t>
            </a:r>
            <a:r>
              <a:rPr lang="en-US" dirty="0"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ea typeface="ＭＳ Ｐゴシック"/>
                <a:cs typeface="ＭＳ Ｐゴシック"/>
              </a:rPr>
              <a:t>IDE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smtClean="0">
                <a:ea typeface="ＭＳ Ｐゴシック"/>
                <a:cs typeface="ＭＳ Ｐゴシック"/>
              </a:rPr>
              <a:t>2.3-spyder.md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4850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Jupyter</a:t>
            </a:r>
            <a:r>
              <a:rPr lang="en-US" sz="4000" dirty="0">
                <a:ea typeface="ＭＳ Ｐゴシック"/>
                <a:cs typeface="ＭＳ Ｐゴシック"/>
              </a:rPr>
              <a:t> Notebook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60" y="3786190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6"/>
                </a:solidFill>
              </a:rPr>
              <a:t>Jupyter</a:t>
            </a:r>
            <a:r>
              <a:rPr lang="en-US" sz="2800" b="1" kern="0" dirty="0">
                <a:solidFill>
                  <a:schemeClr val="accent6"/>
                </a:solidFill>
              </a:rPr>
              <a:t> </a:t>
            </a:r>
            <a:r>
              <a:rPr lang="en-US" sz="2800" b="1" kern="0" dirty="0" smtClean="0">
                <a:solidFill>
                  <a:schemeClr val="accent6"/>
                </a:solidFill>
              </a:rPr>
              <a:t>Notebook</a:t>
            </a:r>
          </a:p>
          <a:p>
            <a:pPr marL="404813" lvl="1" indent="0" algn="r">
              <a:buNone/>
            </a:pPr>
            <a:r>
              <a:rPr lang="en-US" sz="2800" kern="0" dirty="0" smtClean="0"/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b="1" kern="0" dirty="0">
              <a:solidFill>
                <a:schemeClr val="accent6"/>
              </a:solidFill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040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 general-purpose, object-oriented, dynamic programming </a:t>
            </a:r>
            <a:r>
              <a:rPr lang="en-US" dirty="0" smtClean="0"/>
              <a:t>language</a:t>
            </a:r>
            <a:endParaRPr lang="en-US" dirty="0"/>
          </a:p>
          <a:p>
            <a:r>
              <a:rPr lang="en-US" dirty="0"/>
              <a:t>Python is also </a:t>
            </a:r>
            <a:r>
              <a:rPr lang="en-US" b="1" dirty="0"/>
              <a:t>language &amp; environment </a:t>
            </a:r>
            <a:r>
              <a:rPr lang="en-US" dirty="0"/>
              <a:t>for data science computing and </a:t>
            </a:r>
            <a:r>
              <a:rPr lang="en-US" dirty="0" smtClean="0"/>
              <a:t>graphics</a:t>
            </a:r>
            <a:endParaRPr lang="en-US" dirty="0"/>
          </a:p>
          <a:p>
            <a:r>
              <a:rPr lang="en-US" dirty="0"/>
              <a:t>Open source</a:t>
            </a:r>
          </a:p>
          <a:p>
            <a:r>
              <a:rPr lang="en-US" dirty="0" smtClean="0"/>
              <a:t>Rich </a:t>
            </a:r>
            <a:r>
              <a:rPr lang="en-US" dirty="0"/>
              <a:t>ecosystem (lots of libraries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Great for modeling, machine learning, ad-hoc </a:t>
            </a:r>
            <a:r>
              <a:rPr lang="en-US" dirty="0" smtClean="0"/>
              <a:t>analytics</a:t>
            </a:r>
            <a:endParaRPr lang="en-US" dirty="0"/>
          </a:p>
          <a:p>
            <a:r>
              <a:rPr lang="en-US" dirty="0"/>
              <a:t>Used by app developers, web developers, but also popular among scientists and now data </a:t>
            </a:r>
            <a:r>
              <a:rPr lang="en-US" dirty="0" smtClean="0"/>
              <a:t>scientists</a:t>
            </a:r>
          </a:p>
          <a:p>
            <a:r>
              <a:rPr lang="en-US" dirty="0" smtClean="0"/>
              <a:t>Python Website - </a:t>
            </a:r>
            <a:r>
              <a:rPr lang="en-US" dirty="0" smtClean="0">
                <a:hlinkClick r:id="rId2"/>
              </a:rPr>
              <a:t>https://www.python.org/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721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are a great way to showcase working python code.</a:t>
            </a:r>
          </a:p>
          <a:p>
            <a:r>
              <a:rPr lang="en-US" dirty="0" err="1"/>
              <a:t>Jupyter</a:t>
            </a:r>
            <a:r>
              <a:rPr lang="en-US" dirty="0"/>
              <a:t> Notebooks allow us to combine: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HTML / Images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Runnable Python Code</a:t>
            </a:r>
          </a:p>
          <a:p>
            <a:r>
              <a:rPr lang="en-US" dirty="0"/>
              <a:t>Document Centric View</a:t>
            </a:r>
          </a:p>
          <a:p>
            <a:pPr lvl="1"/>
            <a:endParaRPr lang="en-US" dirty="0"/>
          </a:p>
          <a:p>
            <a:r>
              <a:rPr lang="en-US" dirty="0"/>
              <a:t>We do </a:t>
            </a:r>
            <a:r>
              <a:rPr lang="en-US" dirty="0" err="1"/>
              <a:t>jupyter</a:t>
            </a:r>
            <a:r>
              <a:rPr lang="en-US" dirty="0"/>
              <a:t> notebooks in this class!</a:t>
            </a:r>
          </a:p>
          <a:p>
            <a:endParaRPr lang="en-US" dirty="0"/>
          </a:p>
          <a:p>
            <a:r>
              <a:rPr lang="en-US" dirty="0"/>
              <a:t>NOT an IDE. </a:t>
            </a:r>
          </a:p>
          <a:p>
            <a:pPr lvl="1"/>
            <a:r>
              <a:rPr lang="en-US" dirty="0"/>
              <a:t>Good for exploratory data analysis</a:t>
            </a:r>
          </a:p>
          <a:p>
            <a:pPr lvl="1"/>
            <a:r>
              <a:rPr lang="en-US" dirty="0"/>
              <a:t>Showcasing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94273A-22D0-4A45-81F8-16BE7508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991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0" y="1371600"/>
            <a:ext cx="8465299" cy="50180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5511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49" y="822329"/>
            <a:ext cx="2929611" cy="5643563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Jupyter</a:t>
            </a:r>
            <a:r>
              <a:rPr lang="en-US" dirty="0"/>
              <a:t> Website - </a:t>
            </a:r>
            <a:r>
              <a:rPr lang="en-US" dirty="0">
                <a:hlinkClick r:id="rId2"/>
              </a:rPr>
              <a:t>https://jupyter.org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Installation recommended using Anaconda, but </a:t>
            </a:r>
            <a:r>
              <a:rPr lang="en-US" dirty="0" err="1" smtClean="0"/>
              <a:t>jupyter</a:t>
            </a:r>
            <a:r>
              <a:rPr lang="en-US" dirty="0" smtClean="0"/>
              <a:t> can be installed individually too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jupyter.org/install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61" y="822329"/>
            <a:ext cx="6124040" cy="58165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5979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directory and type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err="1" smtClean="0"/>
              <a:t>noteboook</a:t>
            </a:r>
            <a:r>
              <a:rPr lang="en-US" dirty="0" smtClean="0"/>
              <a:t> by default starts at http://localhost:8888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8E7C77-7D43-EF41-B6AD-1731414F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807B448-7F20-174C-BB71-A59C264F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87574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cd 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notebooks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The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Notebook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running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at: 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  <a:hlinkClick r:id="rId2"/>
              </a:rPr>
              <a:t>http://localhost:8888/?token=YOURTOKEN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Use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Control-C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stop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server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and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shut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down all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kernels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(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twice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skip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confirmation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).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[C 22:28:59.639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Copy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paste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URL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</a:p>
          <a:p>
            <a:pPr defTabSz="288925"/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browser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when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connect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first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time,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login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with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:        http://localhost:8888/?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=YOURTOKEN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8831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09D97C16-8225-E440-86E0-7FA6E3E4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47" y="822325"/>
            <a:ext cx="8089106" cy="5643563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024F30-BDEC-A540-9893-1E3028DE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FB90F-1D1E-294A-B524-D244BD16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6353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Running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Run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02-notebooks / 2.1-install-jupyter.md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6884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Notebooks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02-notebooks / 2.2-LearningNotebooks.ipynb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5526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to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smtClean="0">
                <a:ea typeface="ＭＳ Ｐゴシック"/>
                <a:cs typeface="ＭＳ Ｐゴシック"/>
              </a:rPr>
              <a:t>2.4-startingJupyter.md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ea typeface="ＭＳ Ｐゴシック"/>
                <a:cs typeface="ＭＳ Ｐゴシック"/>
              </a:rPr>
              <a:t>02__pythonIntro | </a:t>
            </a:r>
            <a:r>
              <a:rPr lang="en-US" b="1" dirty="0" err="1" smtClean="0">
                <a:ea typeface="ＭＳ Ｐゴシック"/>
                <a:cs typeface="ＭＳ Ｐゴシック"/>
              </a:rPr>
              <a:t>learningJupyter.ipynb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8332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34" y="2285992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Zeppelin Notebooks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284" y="3643314"/>
            <a:ext cx="6472238" cy="399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</a:t>
            </a:r>
            <a:r>
              <a:rPr lang="en-US" sz="2800" kern="0" dirty="0" smtClean="0"/>
              <a:t>Notebook</a:t>
            </a:r>
          </a:p>
          <a:p>
            <a:pPr marL="404813" lvl="1" indent="0" algn="r">
              <a:buNone/>
            </a:pPr>
            <a:r>
              <a:rPr lang="en-US" sz="2800" b="1" kern="0" dirty="0" smtClean="0">
                <a:solidFill>
                  <a:schemeClr val="accent2"/>
                </a:solidFill>
                <a:ea typeface="ＭＳ Ｐゴシック"/>
              </a:rPr>
              <a:t>Zeppelin Notebooks</a:t>
            </a:r>
          </a:p>
          <a:p>
            <a:pPr marL="404813" lvl="1" indent="0" algn="r">
              <a:buFontTx/>
              <a:buNone/>
            </a:pPr>
            <a:endParaRPr lang="en-US" sz="2800" kern="0" dirty="0"/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983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Zeppelin notebooks are another solution for data visualization with coding and collaboration in one tool</a:t>
            </a:r>
          </a:p>
          <a:p>
            <a:r>
              <a:rPr lang="en-US" dirty="0" smtClean="0"/>
              <a:t>Apache Zeppelin provides Apache Spark integration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2209800"/>
            <a:ext cx="7470335" cy="42767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879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</a:t>
            </a:r>
          </a:p>
          <a:p>
            <a:pPr lvl="1"/>
            <a:r>
              <a:rPr lang="en-US" dirty="0"/>
              <a:t>Pretty much any development can be done in Python</a:t>
            </a:r>
          </a:p>
          <a:p>
            <a:pPr lvl="1"/>
            <a:endParaRPr lang="en-US" dirty="0"/>
          </a:p>
          <a:p>
            <a:r>
              <a:rPr lang="en-US" dirty="0"/>
              <a:t>State-of-the-art graphics capabilities</a:t>
            </a:r>
          </a:p>
          <a:p>
            <a:pPr lvl="1"/>
            <a:r>
              <a:rPr lang="en-US" dirty="0"/>
              <a:t>Because picture IS worth a thousands words </a:t>
            </a:r>
          </a:p>
          <a:p>
            <a:endParaRPr lang="en-US" dirty="0"/>
          </a:p>
          <a:p>
            <a:r>
              <a:rPr lang="en-US" dirty="0"/>
              <a:t>Designed for interactive analysis</a:t>
            </a:r>
          </a:p>
          <a:p>
            <a:pPr lvl="1"/>
            <a:r>
              <a:rPr lang="en-US" dirty="0"/>
              <a:t>Most analysis is done this way</a:t>
            </a:r>
          </a:p>
          <a:p>
            <a:pPr lvl="1"/>
            <a:r>
              <a:rPr lang="en-US" dirty="0"/>
              <a:t>No time consuming  edit / compile / run cycle</a:t>
            </a:r>
          </a:p>
          <a:p>
            <a:pPr lvl="1"/>
            <a:r>
              <a:rPr lang="en-US" dirty="0"/>
              <a:t>Can support scripting too</a:t>
            </a:r>
          </a:p>
          <a:p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Commercial packages costs thousands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3190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9"/>
            <a:ext cx="3689350" cy="5643563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/>
              <a:t>Foundation Website - </a:t>
            </a:r>
            <a:r>
              <a:rPr lang="en-US" dirty="0">
                <a:hlinkClick r:id="rId2"/>
              </a:rPr>
              <a:t>http://www.apache.org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Apache </a:t>
            </a:r>
            <a:r>
              <a:rPr lang="en-US" dirty="0"/>
              <a:t>Zeppelin - </a:t>
            </a:r>
            <a:r>
              <a:rPr lang="en-US" dirty="0">
                <a:hlinkClick r:id="rId3"/>
              </a:rPr>
              <a:t>http://zeppelin.apache.org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Ensure </a:t>
            </a:r>
            <a:r>
              <a:rPr lang="en-US" dirty="0"/>
              <a:t>you have JDK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www.oracle.com/technetwork/java/javase/downloads/index.html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432"/>
          <a:stretch/>
        </p:blipFill>
        <p:spPr>
          <a:xfrm>
            <a:off x="3924300" y="863596"/>
            <a:ext cx="5367614" cy="55372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4265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Zeppelin Notebooks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smtClean="0"/>
              <a:t>the zeppelin install directory </a:t>
            </a:r>
            <a:r>
              <a:rPr lang="en-US" dirty="0"/>
              <a:t>and type </a:t>
            </a:r>
            <a:r>
              <a:rPr lang="en-US" dirty="0" smtClean="0"/>
              <a:t>“bin/zeppelin-</a:t>
            </a:r>
            <a:r>
              <a:rPr lang="en-US" dirty="0" err="1" smtClean="0"/>
              <a:t>daemon.sh</a:t>
            </a:r>
            <a:r>
              <a:rPr lang="en-US" dirty="0" smtClean="0"/>
              <a:t> start”</a:t>
            </a:r>
          </a:p>
          <a:p>
            <a:r>
              <a:rPr lang="en-US" dirty="0" smtClean="0"/>
              <a:t>The zeppelin </a:t>
            </a:r>
            <a:r>
              <a:rPr lang="en-US" dirty="0" err="1" smtClean="0"/>
              <a:t>noteboook</a:t>
            </a:r>
            <a:r>
              <a:rPr lang="en-US" dirty="0" smtClean="0"/>
              <a:t> by default starts at </a:t>
            </a:r>
            <a:r>
              <a:rPr lang="en-US" dirty="0" smtClean="0">
                <a:hlinkClick r:id="rId2"/>
              </a:rPr>
              <a:t>http://localhost:8080</a:t>
            </a:r>
            <a:endParaRPr lang="en-US" dirty="0" smtClean="0"/>
          </a:p>
          <a:p>
            <a:r>
              <a:rPr lang="en-US" dirty="0" smtClean="0"/>
              <a:t>To stop zeppelin, go to the zeppelin install directory and </a:t>
            </a:r>
            <a:r>
              <a:rPr lang="en-US" dirty="0"/>
              <a:t>type “bin/zeppelin-</a:t>
            </a:r>
            <a:r>
              <a:rPr lang="en-US" dirty="0" err="1"/>
              <a:t>daemon.sh</a:t>
            </a:r>
            <a:r>
              <a:rPr lang="en-US" dirty="0"/>
              <a:t> </a:t>
            </a:r>
            <a:r>
              <a:rPr lang="en-US" dirty="0" smtClean="0"/>
              <a:t>stop”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8E7C77-7D43-EF41-B6AD-1731414F5C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07B448-7F20-174C-BB71-A59C264FD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0"/>
            <a:ext cx="8763000" cy="203132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$ bin/zeppelin-</a:t>
            </a:r>
            <a:r>
              <a:rPr lang="de-DE" sz="1800" dirty="0" err="1" smtClean="0">
                <a:solidFill>
                  <a:schemeClr val="bg2"/>
                </a:solidFill>
                <a:latin typeface="Lucida Sans Typewriter" pitchFamily="49" charset="0"/>
              </a:rPr>
              <a:t>daemon.sh</a:t>
            </a:r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start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Zeppelin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start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                                            [  OK  ]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r>
              <a:rPr lang="is-IS" sz="1800" dirty="0" smtClean="0">
                <a:solidFill>
                  <a:schemeClr val="bg2"/>
                </a:solidFill>
                <a:latin typeface="Lucida Sans Typewriter" pitchFamily="49" charset="0"/>
              </a:rPr>
              <a:t>$ bin/zeppelin-daemon.sh </a:t>
            </a:r>
            <a:r>
              <a:rPr lang="is-IS" sz="1800" dirty="0">
                <a:solidFill>
                  <a:schemeClr val="bg2"/>
                </a:solidFill>
                <a:latin typeface="Lucida Sans Typewriter" pitchFamily="49" charset="0"/>
              </a:rPr>
              <a:t>stop</a:t>
            </a:r>
          </a:p>
          <a:p>
            <a:r>
              <a:rPr lang="is-IS" sz="1800" dirty="0">
                <a:solidFill>
                  <a:schemeClr val="bg2"/>
                </a:solidFill>
                <a:latin typeface="Lucida Sans Typewriter" pitchFamily="49" charset="0"/>
              </a:rPr>
              <a:t>Zeppelin stop                                              [  OK  </a:t>
            </a:r>
            <a:r>
              <a:rPr lang="is-IS" sz="1800" dirty="0" smtClean="0">
                <a:solidFill>
                  <a:schemeClr val="bg2"/>
                </a:solidFill>
                <a:latin typeface="Lucida Sans Typewriter" pitchFamily="49" charset="0"/>
              </a:rPr>
              <a:t>]</a:t>
            </a:r>
            <a:endParaRPr lang="is-I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5827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smtClean="0"/>
              <a:t>Zeppelin Notebook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526553"/>
            <a:ext cx="8902700" cy="4235106"/>
          </a:xfrm>
        </p:spPr>
      </p:pic>
    </p:spTree>
    <p:extLst>
      <p:ext uri="{BB962C8B-B14F-4D97-AF65-F5344CB8AC3E}">
        <p14:creationId xmlns="" xmlns:p14="http://schemas.microsoft.com/office/powerpoint/2010/main" val="246356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vs Zeppelin Notebook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www.linkedin.com/pulse/comprehensive-comparison-jupyter-vs-zeppelin-hoc-q-phan-mba-</a:t>
            </a:r>
            <a:endParaRPr lang="en-US" dirty="0" smtClean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stackshare.io/stackups/jupyter-vs-zeppelin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9324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140222"/>
            <a:ext cx="8902700" cy="5007768"/>
          </a:xfrm>
        </p:spPr>
      </p:pic>
    </p:spTree>
    <p:extLst>
      <p:ext uri="{BB962C8B-B14F-4D97-AF65-F5344CB8AC3E}">
        <p14:creationId xmlns="" xmlns:p14="http://schemas.microsoft.com/office/powerpoint/2010/main" val="42930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can import from variety of formats (csv, excel, </a:t>
            </a:r>
            <a:r>
              <a:rPr lang="en-US" dirty="0" err="1"/>
              <a:t>db</a:t>
            </a:r>
            <a:r>
              <a:rPr lang="en-US" dirty="0"/>
              <a:t>, …)</a:t>
            </a:r>
          </a:p>
          <a:p>
            <a:endParaRPr lang="en-US" dirty="0"/>
          </a:p>
          <a:p>
            <a:r>
              <a:rPr lang="en-US" dirty="0"/>
              <a:t>Python is extensible</a:t>
            </a:r>
          </a:p>
          <a:p>
            <a:pPr lvl="1"/>
            <a:r>
              <a:rPr lang="en-US" dirty="0"/>
              <a:t>Thousands of libraries in </a:t>
            </a:r>
            <a:r>
              <a:rPr lang="en-US" dirty="0" err="1"/>
              <a:t>PyPi</a:t>
            </a:r>
            <a:r>
              <a:rPr lang="en-US" dirty="0"/>
              <a:t> (open source)</a:t>
            </a:r>
          </a:p>
          <a:p>
            <a:endParaRPr lang="en-US" dirty="0"/>
          </a:p>
          <a:p>
            <a:r>
              <a:rPr lang="en-US" dirty="0"/>
              <a:t>Python usually gets ‘bleeding edge’ routines before other commercial packages!!</a:t>
            </a:r>
          </a:p>
          <a:p>
            <a:pPr lvl="1"/>
            <a:r>
              <a:rPr lang="en-US" dirty="0"/>
              <a:t>Power of open source</a:t>
            </a:r>
          </a:p>
          <a:p>
            <a:endParaRPr lang="en-US" dirty="0"/>
          </a:p>
          <a:p>
            <a:r>
              <a:rPr lang="en-US" dirty="0"/>
              <a:t>Free IDEs 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 are available</a:t>
            </a:r>
          </a:p>
          <a:p>
            <a:pPr lvl="1"/>
            <a:r>
              <a:rPr lang="en-US" dirty="0"/>
              <a:t>Easy to use / program</a:t>
            </a:r>
          </a:p>
          <a:p>
            <a:endParaRPr lang="en-US" dirty="0"/>
          </a:p>
          <a:p>
            <a:r>
              <a:rPr lang="en-US" dirty="0"/>
              <a:t>Runs on multiple platforms (Mac, Windows, Linux)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766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577AB-2423-AF4E-8DB7-40EA4A1A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48A0E5-B6BC-4042-A6C9-F1C5FF33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Beautiful is better than ugly.</a:t>
            </a:r>
          </a:p>
          <a:p>
            <a:r>
              <a:rPr lang="en-US" dirty="0"/>
              <a:t>Explicit is better than implicit.</a:t>
            </a:r>
          </a:p>
          <a:p>
            <a:r>
              <a:rPr lang="en-US" dirty="0"/>
              <a:t>Simple is better than complex.</a:t>
            </a:r>
          </a:p>
          <a:p>
            <a:r>
              <a:rPr lang="en-US" dirty="0"/>
              <a:t>Complex is better than complicated.</a:t>
            </a:r>
          </a:p>
          <a:p>
            <a:r>
              <a:rPr lang="en-US" dirty="0"/>
              <a:t>Flat is better than nested.</a:t>
            </a:r>
          </a:p>
          <a:p>
            <a:r>
              <a:rPr lang="en-US" dirty="0"/>
              <a:t>Sparse is better than dense.</a:t>
            </a:r>
          </a:p>
          <a:p>
            <a:r>
              <a:rPr lang="en-US" dirty="0"/>
              <a:t>Readability counts.</a:t>
            </a:r>
          </a:p>
          <a:p>
            <a:r>
              <a:rPr lang="en-US" dirty="0"/>
              <a:t>Special cases aren't special enough to break the rules.</a:t>
            </a:r>
          </a:p>
          <a:p>
            <a:r>
              <a:rPr lang="en-US" dirty="0"/>
              <a:t>Although practicality beats purity.</a:t>
            </a:r>
          </a:p>
          <a:p>
            <a:r>
              <a:rPr lang="en-US" dirty="0"/>
              <a:t>Errors should never pass silently.</a:t>
            </a:r>
          </a:p>
          <a:p>
            <a:r>
              <a:rPr lang="en-US" dirty="0"/>
              <a:t>Unless explicitly silenced.</a:t>
            </a:r>
          </a:p>
          <a:p>
            <a:r>
              <a:rPr lang="en-US" dirty="0"/>
              <a:t>In the face of ambiguity, refuse the temptation to guess.</a:t>
            </a:r>
          </a:p>
          <a:p>
            <a:r>
              <a:rPr lang="en-US" dirty="0"/>
              <a:t>There should be one -- and preferably only one -- obvious way to do it.</a:t>
            </a:r>
          </a:p>
          <a:p>
            <a:r>
              <a:rPr lang="en-US" dirty="0"/>
              <a:t>Although that way may not be obvious at first unless you're Dutch.</a:t>
            </a:r>
          </a:p>
          <a:p>
            <a:r>
              <a:rPr lang="en-US" dirty="0"/>
              <a:t>Now is better than never.</a:t>
            </a:r>
          </a:p>
          <a:p>
            <a:r>
              <a:rPr lang="en-US" dirty="0"/>
              <a:t>Although never is often better than *right* now.</a:t>
            </a:r>
          </a:p>
          <a:p>
            <a:r>
              <a:rPr lang="en-US" dirty="0"/>
              <a:t>If the implementation is hard to explain, it's a bad idea.</a:t>
            </a:r>
          </a:p>
          <a:p>
            <a:r>
              <a:rPr lang="en-US" dirty="0"/>
              <a:t>If the implementation is easy to explain, it may be a good idea.</a:t>
            </a:r>
          </a:p>
          <a:p>
            <a:r>
              <a:rPr lang="en-US" dirty="0"/>
              <a:t>Namespaces are one honking great idea -- let's do more of those!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DC08C8C-DFCE-2D45-A732-FFCF960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7E9A43-05EE-0A4A-AE98-3DE561A5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7106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29DDCC-3F27-5F4D-B76C-062E7FF5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83F5D6-E72F-3744-B4A4-8420B422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Von </a:t>
            </a:r>
            <a:r>
              <a:rPr lang="en-US" dirty="0" err="1"/>
              <a:t>Rossom</a:t>
            </a:r>
            <a:r>
              <a:rPr lang="en-US" dirty="0"/>
              <a:t> in 1991</a:t>
            </a:r>
          </a:p>
          <a:p>
            <a:r>
              <a:rPr lang="en-US" dirty="0"/>
              <a:t>Designed as an alternative to ”scripting languages” like PERL</a:t>
            </a:r>
          </a:p>
          <a:p>
            <a:pPr lvl="1"/>
            <a:r>
              <a:rPr lang="en-US" dirty="0"/>
              <a:t>Fully OOP (Object Oriented Programming)</a:t>
            </a:r>
          </a:p>
          <a:p>
            <a:r>
              <a:rPr lang="en-US" dirty="0"/>
              <a:t>Dynamically Typed Language</a:t>
            </a:r>
          </a:p>
          <a:p>
            <a:pPr lvl="1"/>
            <a:r>
              <a:rPr lang="en-US" dirty="0"/>
              <a:t>“Duck Typing” – if it walks like a duck..</a:t>
            </a:r>
          </a:p>
          <a:p>
            <a:pPr lvl="1"/>
            <a:r>
              <a:rPr lang="en-US" dirty="0"/>
              <a:t>Automatic type conversion</a:t>
            </a:r>
          </a:p>
          <a:p>
            <a:r>
              <a:rPr lang="en-US" dirty="0"/>
              <a:t>JIT (Just in Time)</a:t>
            </a:r>
          </a:p>
          <a:p>
            <a:pPr lvl="1"/>
            <a:r>
              <a:rPr lang="en-US" dirty="0"/>
              <a:t>Code compiles and runs in real time</a:t>
            </a:r>
          </a:p>
          <a:p>
            <a:pPr lvl="1"/>
            <a:r>
              <a:rPr lang="en-US" dirty="0"/>
              <a:t>No compile – package – deploy – cycle</a:t>
            </a:r>
          </a:p>
          <a:p>
            <a:r>
              <a:rPr lang="en-US" dirty="0"/>
              <a:t>REPL Shell</a:t>
            </a:r>
          </a:p>
          <a:p>
            <a:pPr lvl="1"/>
            <a:r>
              <a:rPr lang="en-US" dirty="0"/>
              <a:t>Real time shell for analysis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Read-Evaluate-Print-Loop Shell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F2435DB-A8EE-BD4D-AEFF-4DC2ACA4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6411FDD-F8DD-C84D-8135-FC553A4E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4636350"/>
      </p:ext>
    </p:extLst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385649</TotalTime>
  <Words>3212</Words>
  <Application>Microsoft Office PowerPoint</Application>
  <PresentationFormat>Custom</PresentationFormat>
  <Paragraphs>731</Paragraphs>
  <Slides>64</Slides>
  <Notes>20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LPc_New</vt:lpstr>
      <vt:lpstr>Python Intro</vt:lpstr>
      <vt:lpstr>Lesson Objectives</vt:lpstr>
      <vt:lpstr>Lesson Objectives</vt:lpstr>
      <vt:lpstr>Introduction</vt:lpstr>
      <vt:lpstr>About Python</vt:lpstr>
      <vt:lpstr>Why Python</vt:lpstr>
      <vt:lpstr>Why Python</vt:lpstr>
      <vt:lpstr>The Zen of Python</vt:lpstr>
      <vt:lpstr>Python History</vt:lpstr>
      <vt:lpstr>Python Versions</vt:lpstr>
      <vt:lpstr>Python 2 vs Python 3 Incompatibilities</vt:lpstr>
      <vt:lpstr>Should you use Python 2 or Python 3?</vt:lpstr>
      <vt:lpstr>Python Versus R</vt:lpstr>
      <vt:lpstr>Python Versus Java</vt:lpstr>
      <vt:lpstr>Python vs Javascript/Node</vt:lpstr>
      <vt:lpstr>Python Popularity</vt:lpstr>
      <vt:lpstr>A simple “Hello, world!” comparison</vt:lpstr>
      <vt:lpstr>Python Use Cases</vt:lpstr>
      <vt:lpstr>Is Python Interpreted?</vt:lpstr>
      <vt:lpstr>Is Python Fast?</vt:lpstr>
      <vt:lpstr>Introduction</vt:lpstr>
      <vt:lpstr>Installing Python</vt:lpstr>
      <vt:lpstr>Installing Python</vt:lpstr>
      <vt:lpstr>Why Anaconda?</vt:lpstr>
      <vt:lpstr>Do I really need Anaconda?</vt:lpstr>
      <vt:lpstr>Lab: Install Anaconda</vt:lpstr>
      <vt:lpstr>Python Console</vt:lpstr>
      <vt:lpstr>Python Console</vt:lpstr>
      <vt:lpstr>Lab: Install Anaconda</vt:lpstr>
      <vt:lpstr>Lab: Python REPL Shell</vt:lpstr>
      <vt:lpstr>Getting Started With Python  REPL (Lab)</vt:lpstr>
      <vt:lpstr>Running Python</vt:lpstr>
      <vt:lpstr>Lab: Run a Script</vt:lpstr>
      <vt:lpstr>Lab: Writing a Python Script</vt:lpstr>
      <vt:lpstr>Python Versions</vt:lpstr>
      <vt:lpstr>Python Versions</vt:lpstr>
      <vt:lpstr>Python 2 vs Python 3 Incompatibilities</vt:lpstr>
      <vt:lpstr>Should you use Python 2 or Python 3?</vt:lpstr>
      <vt:lpstr>IDEs</vt:lpstr>
      <vt:lpstr>IDEs</vt:lpstr>
      <vt:lpstr>Spyder</vt:lpstr>
      <vt:lpstr>Pycharm</vt:lpstr>
      <vt:lpstr>PyDev / Eclipse</vt:lpstr>
      <vt:lpstr>PyDev / Eclipse</vt:lpstr>
      <vt:lpstr>Visual Studio Code</vt:lpstr>
      <vt:lpstr>Other options</vt:lpstr>
      <vt:lpstr>Lab: Introducing Spyder</vt:lpstr>
      <vt:lpstr>Lab: Introducing Spyder</vt:lpstr>
      <vt:lpstr>Jupyter Notebook</vt:lpstr>
      <vt:lpstr>Jupyter Notebooks</vt:lpstr>
      <vt:lpstr>Jupyter Notebooks</vt:lpstr>
      <vt:lpstr>Jupyter Notebook Installation</vt:lpstr>
      <vt:lpstr>Using Jupyter Notebooks</vt:lpstr>
      <vt:lpstr>Browser for Jupyter Notebook</vt:lpstr>
      <vt:lpstr>Lab: Running Jupyter</vt:lpstr>
      <vt:lpstr>Lab: Introducing Notebooks</vt:lpstr>
      <vt:lpstr>Lab: Introducing Jupyter Notebook</vt:lpstr>
      <vt:lpstr>Zeppelin Notebooks</vt:lpstr>
      <vt:lpstr>Zeppelin Notebooks</vt:lpstr>
      <vt:lpstr>Zeppelin Notebook Installation</vt:lpstr>
      <vt:lpstr>Using Zeppelin Notebooks</vt:lpstr>
      <vt:lpstr>Browser for Zeppelin Notebook</vt:lpstr>
      <vt:lpstr>Jupyter Notebook vs Zeppelin Notebook</vt:lpstr>
      <vt:lpstr>Review</vt:lpstr>
    </vt:vector>
  </TitlesOfParts>
  <Company>Elephant Scale LLC &amp; LearningPatterns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User</cp:lastModifiedBy>
  <cp:revision>4447</cp:revision>
  <cp:lastPrinted>2018-04-16T20:22:06Z</cp:lastPrinted>
  <dcterms:created xsi:type="dcterms:W3CDTF">2010-07-13T15:22:01Z</dcterms:created>
  <dcterms:modified xsi:type="dcterms:W3CDTF">2018-08-17T08:19:58Z</dcterms:modified>
</cp:coreProperties>
</file>